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60" r:id="rId8"/>
    <p:sldId id="261" r:id="rId9"/>
    <p:sldId id="259" r:id="rId10"/>
    <p:sldId id="262"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slide" Target="slides/slide4.xml" Id="rId8" /><Relationship Type="http://schemas.openxmlformats.org/officeDocument/2006/relationships/viewProps" Target="viewProps.xml" Id="rId13" /><Relationship Type="http://schemas.openxmlformats.org/officeDocument/2006/relationships/customXml" Target="../customXml/item3.xml" Id="rId3" /><Relationship Type="http://schemas.openxmlformats.org/officeDocument/2006/relationships/slide" Target="slides/slide3.xml" Id="rId7" /><Relationship Type="http://schemas.openxmlformats.org/officeDocument/2006/relationships/presProps" Target="presProps.xml" Id="rId12" /><Relationship Type="http://schemas.openxmlformats.org/officeDocument/2006/relationships/customXml" Target="../customXml/item2.xml" Id="rId2" /><Relationship Type="http://schemas.openxmlformats.org/officeDocument/2006/relationships/customXml" Target="../customXml/item1.xml" Id="rId1" /><Relationship Type="http://schemas.openxmlformats.org/officeDocument/2006/relationships/slide" Target="slides/slide2.xml" Id="rId6" /><Relationship Type="http://schemas.openxmlformats.org/officeDocument/2006/relationships/slide" Target="slides/slide7.xml" Id="rId11" /><Relationship Type="http://schemas.openxmlformats.org/officeDocument/2006/relationships/slide" Target="slides/slide1.xml" Id="rId5" /><Relationship Type="http://schemas.openxmlformats.org/officeDocument/2006/relationships/tableStyles" Target="tableStyles.xml" Id="rId15" /><Relationship Type="http://schemas.openxmlformats.org/officeDocument/2006/relationships/slide" Target="slides/slide6.xml" Id="rId10" /><Relationship Type="http://schemas.openxmlformats.org/officeDocument/2006/relationships/slideMaster" Target="slideMasters/slideMaster1.xml" Id="rId4" /><Relationship Type="http://schemas.openxmlformats.org/officeDocument/2006/relationships/slide" Target="slides/slide5.xml" Id="rId9" /><Relationship Type="http://schemas.openxmlformats.org/officeDocument/2006/relationships/theme" Target="theme/theme1.xml" Id="rId14"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5F88496-6313-4621-8C55-077E85B91805}" type="datetimeFigureOut">
              <a:rPr lang="en-US" smtClean="0"/>
              <a:t>3/23/2022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94A58B-C212-414A-B9E4-C00EB78FCEBD}" type="slidenum">
              <a:rPr lang="en-US" smtClean="0"/>
              <a:t>‹#›</a:t>
            </a:fld>
            <a:endParaRPr lang="en-US"/>
          </a:p>
        </p:txBody>
      </p:sp>
    </p:spTree>
    <p:extLst>
      <p:ext uri="{BB962C8B-B14F-4D97-AF65-F5344CB8AC3E}">
        <p14:creationId xmlns:p14="http://schemas.microsoft.com/office/powerpoint/2010/main" val="1517371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5F88496-6313-4621-8C55-077E85B91805}" type="datetimeFigureOut">
              <a:rPr lang="en-US" smtClean="0"/>
              <a:t>3/23/2022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94A58B-C212-414A-B9E4-C00EB78FCEBD}" type="slidenum">
              <a:rPr lang="en-US" smtClean="0"/>
              <a:t>‹#›</a:t>
            </a:fld>
            <a:endParaRPr lang="en-US"/>
          </a:p>
        </p:txBody>
      </p:sp>
    </p:spTree>
    <p:extLst>
      <p:ext uri="{BB962C8B-B14F-4D97-AF65-F5344CB8AC3E}">
        <p14:creationId xmlns:p14="http://schemas.microsoft.com/office/powerpoint/2010/main" val="750588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D5F88496-6313-4621-8C55-077E85B91805}" type="datetimeFigureOut">
              <a:rPr lang="en-US" smtClean="0"/>
              <a:t>3/23/2022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94A58B-C212-414A-B9E4-C00EB78FCEBD}" type="slidenum">
              <a:rPr lang="en-US" smtClean="0"/>
              <a:t>‹#›</a:t>
            </a:fld>
            <a:endParaRPr lang="en-US"/>
          </a:p>
        </p:txBody>
      </p:sp>
    </p:spTree>
    <p:extLst>
      <p:ext uri="{BB962C8B-B14F-4D97-AF65-F5344CB8AC3E}">
        <p14:creationId xmlns:p14="http://schemas.microsoft.com/office/powerpoint/2010/main" val="3381592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D5F88496-6313-4621-8C55-077E85B91805}" type="datetimeFigureOut">
              <a:rPr lang="en-US" smtClean="0"/>
              <a:t>3/23/2022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94A58B-C212-414A-B9E4-C00EB78FCEBD}"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2536484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5F88496-6313-4621-8C55-077E85B91805}" type="datetimeFigureOut">
              <a:rPr lang="en-US" smtClean="0"/>
              <a:t>3/23/2022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94A58B-C212-414A-B9E4-C00EB78FCEBD}" type="slidenum">
              <a:rPr lang="en-US" smtClean="0"/>
              <a:t>‹#›</a:t>
            </a:fld>
            <a:endParaRPr lang="en-US"/>
          </a:p>
        </p:txBody>
      </p:sp>
    </p:spTree>
    <p:extLst>
      <p:ext uri="{BB962C8B-B14F-4D97-AF65-F5344CB8AC3E}">
        <p14:creationId xmlns:p14="http://schemas.microsoft.com/office/powerpoint/2010/main" val="23762310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5F88496-6313-4621-8C55-077E85B91805}" type="datetimeFigureOut">
              <a:rPr lang="en-US" smtClean="0"/>
              <a:t>3/23/2022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94A58B-C212-414A-B9E4-C00EB78FCEBD}" type="slidenum">
              <a:rPr lang="en-US" smtClean="0"/>
              <a:t>‹#›</a:t>
            </a:fld>
            <a:endParaRPr lang="en-US"/>
          </a:p>
        </p:txBody>
      </p:sp>
    </p:spTree>
    <p:extLst>
      <p:ext uri="{BB962C8B-B14F-4D97-AF65-F5344CB8AC3E}">
        <p14:creationId xmlns:p14="http://schemas.microsoft.com/office/powerpoint/2010/main" val="18928605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5F88496-6313-4621-8C55-077E85B91805}" type="datetimeFigureOut">
              <a:rPr lang="en-US" smtClean="0"/>
              <a:t>3/23/2022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94A58B-C212-414A-B9E4-C00EB78FCEBD}" type="slidenum">
              <a:rPr lang="en-US" smtClean="0"/>
              <a:t>‹#›</a:t>
            </a:fld>
            <a:endParaRPr lang="en-US"/>
          </a:p>
        </p:txBody>
      </p:sp>
    </p:spTree>
    <p:extLst>
      <p:ext uri="{BB962C8B-B14F-4D97-AF65-F5344CB8AC3E}">
        <p14:creationId xmlns:p14="http://schemas.microsoft.com/office/powerpoint/2010/main" val="42097222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F88496-6313-4621-8C55-077E85B91805}" type="datetimeFigureOut">
              <a:rPr lang="en-US" smtClean="0"/>
              <a:t>3/23/2022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94A58B-C212-414A-B9E4-C00EB78FCEBD}" type="slidenum">
              <a:rPr lang="en-US" smtClean="0"/>
              <a:t>‹#›</a:t>
            </a:fld>
            <a:endParaRPr lang="en-US"/>
          </a:p>
        </p:txBody>
      </p:sp>
    </p:spTree>
    <p:extLst>
      <p:ext uri="{BB962C8B-B14F-4D97-AF65-F5344CB8AC3E}">
        <p14:creationId xmlns:p14="http://schemas.microsoft.com/office/powerpoint/2010/main" val="30509750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F88496-6313-4621-8C55-077E85B91805}" type="datetimeFigureOut">
              <a:rPr lang="en-US" smtClean="0"/>
              <a:t>3/23/2022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94A58B-C212-414A-B9E4-C00EB78FCEBD}" type="slidenum">
              <a:rPr lang="en-US" smtClean="0"/>
              <a:t>‹#›</a:t>
            </a:fld>
            <a:endParaRPr lang="en-US"/>
          </a:p>
        </p:txBody>
      </p:sp>
    </p:spTree>
    <p:extLst>
      <p:ext uri="{BB962C8B-B14F-4D97-AF65-F5344CB8AC3E}">
        <p14:creationId xmlns:p14="http://schemas.microsoft.com/office/powerpoint/2010/main" val="3069382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D5F88496-6313-4621-8C55-077E85B91805}" type="datetimeFigureOut">
              <a:rPr lang="en-US" smtClean="0"/>
              <a:t>3/23/2022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94A58B-C212-414A-B9E4-C00EB78FCEBD}" type="slidenum">
              <a:rPr lang="en-US" smtClean="0"/>
              <a:t>‹#›</a:t>
            </a:fld>
            <a:endParaRPr lang="en-US"/>
          </a:p>
        </p:txBody>
      </p:sp>
    </p:spTree>
    <p:extLst>
      <p:ext uri="{BB962C8B-B14F-4D97-AF65-F5344CB8AC3E}">
        <p14:creationId xmlns:p14="http://schemas.microsoft.com/office/powerpoint/2010/main" val="108285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5F88496-6313-4621-8C55-077E85B91805}" type="datetimeFigureOut">
              <a:rPr lang="en-US" smtClean="0"/>
              <a:t>3/23/2022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94A58B-C212-414A-B9E4-C00EB78FCEBD}" type="slidenum">
              <a:rPr lang="en-US" smtClean="0"/>
              <a:t>‹#›</a:t>
            </a:fld>
            <a:endParaRPr lang="en-US"/>
          </a:p>
        </p:txBody>
      </p:sp>
    </p:spTree>
    <p:extLst>
      <p:ext uri="{BB962C8B-B14F-4D97-AF65-F5344CB8AC3E}">
        <p14:creationId xmlns:p14="http://schemas.microsoft.com/office/powerpoint/2010/main" val="106030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F88496-6313-4621-8C55-077E85B91805}" type="datetimeFigureOut">
              <a:rPr lang="en-US" smtClean="0"/>
              <a:t>3/23/2022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94A58B-C212-414A-B9E4-C00EB78FCEBD}" type="slidenum">
              <a:rPr lang="en-US" smtClean="0"/>
              <a:t>‹#›</a:t>
            </a:fld>
            <a:endParaRPr lang="en-US"/>
          </a:p>
        </p:txBody>
      </p:sp>
    </p:spTree>
    <p:extLst>
      <p:ext uri="{BB962C8B-B14F-4D97-AF65-F5344CB8AC3E}">
        <p14:creationId xmlns:p14="http://schemas.microsoft.com/office/powerpoint/2010/main" val="487056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5F88496-6313-4621-8C55-077E85B91805}" type="datetimeFigureOut">
              <a:rPr lang="en-US" smtClean="0"/>
              <a:t>3/23/2022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94A58B-C212-414A-B9E4-C00EB78FCEBD}" type="slidenum">
              <a:rPr lang="en-US" smtClean="0"/>
              <a:t>‹#›</a:t>
            </a:fld>
            <a:endParaRPr lang="en-US"/>
          </a:p>
        </p:txBody>
      </p:sp>
    </p:spTree>
    <p:extLst>
      <p:ext uri="{BB962C8B-B14F-4D97-AF65-F5344CB8AC3E}">
        <p14:creationId xmlns:p14="http://schemas.microsoft.com/office/powerpoint/2010/main" val="2755177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D5F88496-6313-4621-8C55-077E85B91805}" type="datetimeFigureOut">
              <a:rPr lang="en-US" smtClean="0"/>
              <a:t>3/23/2022</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EC94A58B-C212-414A-B9E4-C00EB78FCEBD}" type="slidenum">
              <a:rPr lang="en-US" smtClean="0"/>
              <a:t>‹#›</a:t>
            </a:fld>
            <a:endParaRPr lang="en-US"/>
          </a:p>
        </p:txBody>
      </p:sp>
    </p:spTree>
    <p:extLst>
      <p:ext uri="{BB962C8B-B14F-4D97-AF65-F5344CB8AC3E}">
        <p14:creationId xmlns:p14="http://schemas.microsoft.com/office/powerpoint/2010/main" val="1313928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D5F88496-6313-4621-8C55-077E85B91805}" type="datetimeFigureOut">
              <a:rPr lang="en-US" smtClean="0"/>
              <a:t>3/23/2022</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EC94A58B-C212-414A-B9E4-C00EB78FCEBD}" type="slidenum">
              <a:rPr lang="en-US" smtClean="0"/>
              <a:t>‹#›</a:t>
            </a:fld>
            <a:endParaRPr lang="en-US"/>
          </a:p>
        </p:txBody>
      </p:sp>
    </p:spTree>
    <p:extLst>
      <p:ext uri="{BB962C8B-B14F-4D97-AF65-F5344CB8AC3E}">
        <p14:creationId xmlns:p14="http://schemas.microsoft.com/office/powerpoint/2010/main" val="42734979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D5F88496-6313-4621-8C55-077E85B91805}" type="datetimeFigureOut">
              <a:rPr lang="en-US" smtClean="0"/>
              <a:t>3/23/2022</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EC94A58B-C212-414A-B9E4-C00EB78FCEBD}" type="slidenum">
              <a:rPr lang="en-US" smtClean="0"/>
              <a:t>‹#›</a:t>
            </a:fld>
            <a:endParaRPr lang="en-US"/>
          </a:p>
        </p:txBody>
      </p:sp>
    </p:spTree>
    <p:extLst>
      <p:ext uri="{BB962C8B-B14F-4D97-AF65-F5344CB8AC3E}">
        <p14:creationId xmlns:p14="http://schemas.microsoft.com/office/powerpoint/2010/main" val="2920170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5F88496-6313-4621-8C55-077E85B91805}" type="datetimeFigureOut">
              <a:rPr lang="en-US" smtClean="0"/>
              <a:t>3/23/2022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94A58B-C212-414A-B9E4-C00EB78FCEBD}" type="slidenum">
              <a:rPr lang="en-US" smtClean="0"/>
              <a:t>‹#›</a:t>
            </a:fld>
            <a:endParaRPr lang="en-US"/>
          </a:p>
        </p:txBody>
      </p:sp>
    </p:spTree>
    <p:extLst>
      <p:ext uri="{BB962C8B-B14F-4D97-AF65-F5344CB8AC3E}">
        <p14:creationId xmlns:p14="http://schemas.microsoft.com/office/powerpoint/2010/main" val="3095035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D5F88496-6313-4621-8C55-077E85B91805}" type="datetimeFigureOut">
              <a:rPr lang="en-US" smtClean="0"/>
              <a:t>3/23/2022</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EC94A58B-C212-414A-B9E4-C00EB78FCEBD}" type="slidenum">
              <a:rPr lang="en-US" smtClean="0"/>
              <a:t>‹#›</a:t>
            </a:fld>
            <a:endParaRPr lang="en-US"/>
          </a:p>
        </p:txBody>
      </p:sp>
    </p:spTree>
    <p:extLst>
      <p:ext uri="{BB962C8B-B14F-4D97-AF65-F5344CB8AC3E}">
        <p14:creationId xmlns:p14="http://schemas.microsoft.com/office/powerpoint/2010/main" val="312311851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oyez.org/cases/1968/7"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5509B-F706-4480-8808-31F40C49BF3A}"/>
              </a:ext>
            </a:extLst>
          </p:cNvPr>
          <p:cNvSpPr>
            <a:spLocks noGrp="1"/>
          </p:cNvSpPr>
          <p:nvPr>
            <p:ph type="ctrTitle"/>
          </p:nvPr>
        </p:nvSpPr>
        <p:spPr/>
        <p:txBody>
          <a:bodyPr/>
          <a:lstStyle/>
          <a:p>
            <a:r>
              <a:rPr lang="en-US" dirty="0"/>
              <a:t>Benjamin Beardsley 	3/23/22</a:t>
            </a:r>
          </a:p>
        </p:txBody>
      </p:sp>
      <p:sp>
        <p:nvSpPr>
          <p:cNvPr id="3" name="Subtitle 2">
            <a:extLst>
              <a:ext uri="{FF2B5EF4-FFF2-40B4-BE49-F238E27FC236}">
                <a16:creationId xmlns:a16="http://schemas.microsoft.com/office/drawing/2014/main" id="{74E09AF6-65A0-446A-8D78-C775B9C3EA11}"/>
              </a:ext>
            </a:extLst>
          </p:cNvPr>
          <p:cNvSpPr>
            <a:spLocks noGrp="1"/>
          </p:cNvSpPr>
          <p:nvPr>
            <p:ph type="subTitle" idx="1"/>
          </p:nvPr>
        </p:nvSpPr>
        <p:spPr/>
        <p:txBody>
          <a:bodyPr>
            <a:normAutofit/>
          </a:bodyPr>
          <a:lstStyle/>
          <a:p>
            <a:r>
              <a:rPr lang="en-US" sz="4400" dirty="0"/>
              <a:t>Epperson v Arkansas</a:t>
            </a:r>
          </a:p>
        </p:txBody>
      </p:sp>
      <p:pic>
        <p:nvPicPr>
          <p:cNvPr id="1026" name="Picture 2" descr="Arkansas | Flag, Facts, Maps, Capital, Cities, &amp; Attractions | Britannica">
            <a:extLst>
              <a:ext uri="{FF2B5EF4-FFF2-40B4-BE49-F238E27FC236}">
                <a16:creationId xmlns:a16="http://schemas.microsoft.com/office/drawing/2014/main" id="{C305DA24-C138-4D86-968F-0201240B39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59197" y="144103"/>
            <a:ext cx="3655055" cy="248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7526781"/>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D033F-89BD-49FE-9623-BE494C9EE80A}"/>
              </a:ext>
            </a:extLst>
          </p:cNvPr>
          <p:cNvSpPr>
            <a:spLocks noGrp="1"/>
          </p:cNvSpPr>
          <p:nvPr>
            <p:ph type="ctrTitle"/>
          </p:nvPr>
        </p:nvSpPr>
        <p:spPr>
          <a:xfrm>
            <a:off x="1524000" y="1122363"/>
            <a:ext cx="9144000" cy="477837"/>
          </a:xfrm>
        </p:spPr>
        <p:txBody>
          <a:bodyPr>
            <a:normAutofit fontScale="90000"/>
          </a:bodyPr>
          <a:lstStyle/>
          <a:p>
            <a:r>
              <a:rPr lang="en-US" dirty="0"/>
              <a:t>Date of the case </a:t>
            </a:r>
          </a:p>
        </p:txBody>
      </p:sp>
      <p:sp>
        <p:nvSpPr>
          <p:cNvPr id="3" name="Subtitle 2">
            <a:extLst>
              <a:ext uri="{FF2B5EF4-FFF2-40B4-BE49-F238E27FC236}">
                <a16:creationId xmlns:a16="http://schemas.microsoft.com/office/drawing/2014/main" id="{381C2210-F320-42C9-83FA-B347E2086098}"/>
              </a:ext>
            </a:extLst>
          </p:cNvPr>
          <p:cNvSpPr>
            <a:spLocks noGrp="1"/>
          </p:cNvSpPr>
          <p:nvPr>
            <p:ph type="subTitle" idx="1"/>
          </p:nvPr>
        </p:nvSpPr>
        <p:spPr>
          <a:xfrm>
            <a:off x="1524000" y="1600200"/>
            <a:ext cx="9144000" cy="3657600"/>
          </a:xfrm>
        </p:spPr>
        <p:txBody>
          <a:bodyPr>
            <a:normAutofit/>
          </a:bodyPr>
          <a:lstStyle/>
          <a:p>
            <a:r>
              <a:rPr lang="en-US" sz="3600" dirty="0"/>
              <a:t>The date of the case was October 16</a:t>
            </a:r>
            <a:r>
              <a:rPr lang="en-US" sz="3600" baseline="30000" dirty="0"/>
              <a:t>th</a:t>
            </a:r>
            <a:r>
              <a:rPr lang="en-US" sz="3600" dirty="0"/>
              <a:t> 1968. </a:t>
            </a:r>
          </a:p>
        </p:txBody>
      </p:sp>
      <p:pic>
        <p:nvPicPr>
          <p:cNvPr id="2050" name="Picture 2" descr="Looking Back with Epperson, Fifty Years Later | National Center for Science  Education">
            <a:extLst>
              <a:ext uri="{FF2B5EF4-FFF2-40B4-BE49-F238E27FC236}">
                <a16:creationId xmlns:a16="http://schemas.microsoft.com/office/drawing/2014/main" id="{F7863181-462B-43F1-87C0-F15B96DCE6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5113" y="3558964"/>
            <a:ext cx="5102062" cy="28571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5837614"/>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4CF03-CF14-44DE-92B3-05A64C857851}"/>
              </a:ext>
            </a:extLst>
          </p:cNvPr>
          <p:cNvSpPr>
            <a:spLocks noGrp="1"/>
          </p:cNvSpPr>
          <p:nvPr>
            <p:ph type="title"/>
          </p:nvPr>
        </p:nvSpPr>
        <p:spPr/>
        <p:txBody>
          <a:bodyPr/>
          <a:lstStyle/>
          <a:p>
            <a:r>
              <a:rPr lang="en-US" dirty="0"/>
              <a:t>Case Background Information</a:t>
            </a:r>
          </a:p>
        </p:txBody>
      </p:sp>
      <p:sp>
        <p:nvSpPr>
          <p:cNvPr id="3" name="Content Placeholder 2">
            <a:extLst>
              <a:ext uri="{FF2B5EF4-FFF2-40B4-BE49-F238E27FC236}">
                <a16:creationId xmlns:a16="http://schemas.microsoft.com/office/drawing/2014/main" id="{AD2C098F-3AC7-4469-ACEC-2D274A8FD978}"/>
              </a:ext>
            </a:extLst>
          </p:cNvPr>
          <p:cNvSpPr>
            <a:spLocks noGrp="1"/>
          </p:cNvSpPr>
          <p:nvPr>
            <p:ph idx="1"/>
          </p:nvPr>
        </p:nvSpPr>
        <p:spPr/>
        <p:txBody>
          <a:bodyPr/>
          <a:lstStyle/>
          <a:p>
            <a:r>
              <a:rPr lang="en-US" dirty="0"/>
              <a:t>Where Epperson was accused of breaking a 1928 law by the scopes trial. The case was brought into the Warren Court. Where later on found Guilty of breaking the First Amendment established Clause. </a:t>
            </a:r>
          </a:p>
        </p:txBody>
      </p:sp>
      <p:pic>
        <p:nvPicPr>
          <p:cNvPr id="3074" name="Picture 2" descr="Scopes Trial - Definition, Results &amp; Significance - HISTORY">
            <a:extLst>
              <a:ext uri="{FF2B5EF4-FFF2-40B4-BE49-F238E27FC236}">
                <a16:creationId xmlns:a16="http://schemas.microsoft.com/office/drawing/2014/main" id="{3B33AE00-FB76-4A21-B01A-7429EE3DD5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3756" y="3093512"/>
            <a:ext cx="3764488" cy="37644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612805"/>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A1D67-F81F-4102-A775-A42F1F15AA5C}"/>
              </a:ext>
            </a:extLst>
          </p:cNvPr>
          <p:cNvSpPr>
            <a:spLocks noGrp="1"/>
          </p:cNvSpPr>
          <p:nvPr>
            <p:ph type="title"/>
          </p:nvPr>
        </p:nvSpPr>
        <p:spPr/>
        <p:txBody>
          <a:bodyPr/>
          <a:lstStyle/>
          <a:p>
            <a:r>
              <a:rPr lang="en-US" dirty="0"/>
              <a:t>Main case facts</a:t>
            </a:r>
          </a:p>
        </p:txBody>
      </p:sp>
      <p:sp>
        <p:nvSpPr>
          <p:cNvPr id="3" name="Content Placeholder 2">
            <a:extLst>
              <a:ext uri="{FF2B5EF4-FFF2-40B4-BE49-F238E27FC236}">
                <a16:creationId xmlns:a16="http://schemas.microsoft.com/office/drawing/2014/main" id="{5D37D139-C744-4E3F-B4F8-2137686D2EF6}"/>
              </a:ext>
            </a:extLst>
          </p:cNvPr>
          <p:cNvSpPr>
            <a:spLocks noGrp="1"/>
          </p:cNvSpPr>
          <p:nvPr>
            <p:ph idx="1"/>
          </p:nvPr>
        </p:nvSpPr>
        <p:spPr>
          <a:xfrm>
            <a:off x="1103312" y="2052918"/>
            <a:ext cx="8946541" cy="4668393"/>
          </a:xfrm>
        </p:spPr>
        <p:txBody>
          <a:bodyPr/>
          <a:lstStyle/>
          <a:p>
            <a:r>
              <a:rPr lang="en-US" dirty="0"/>
              <a:t>The school board of the school on which Epperson was teaching was threating her to teach out of a new book or other wise she will be fired. But guess what people she was Fired. (SURPRISE!). But anyways she was arrested later on found guilty and had to go to the supreme court. </a:t>
            </a:r>
          </a:p>
        </p:txBody>
      </p:sp>
      <p:pic>
        <p:nvPicPr>
          <p:cNvPr id="4098" name="Picture 2" descr="Susan Epperson, et. al v. Arkansas. BACKGROUND Arkansas passes  “anti-evolution” statute in 1928 Applies to teachers in state supported  schools or universities. - ppt download">
            <a:extLst>
              <a:ext uri="{FF2B5EF4-FFF2-40B4-BE49-F238E27FC236}">
                <a16:creationId xmlns:a16="http://schemas.microsoft.com/office/drawing/2014/main" id="{7B7D2933-AB3F-453B-B536-84C037F4B5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0819" y="3582584"/>
            <a:ext cx="4190362" cy="3138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7923737"/>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7606D-4905-4988-9B81-CC51483E8FDB}"/>
              </a:ext>
            </a:extLst>
          </p:cNvPr>
          <p:cNvSpPr>
            <a:spLocks noGrp="1"/>
          </p:cNvSpPr>
          <p:nvPr>
            <p:ph type="title"/>
          </p:nvPr>
        </p:nvSpPr>
        <p:spPr/>
        <p:txBody>
          <a:bodyPr/>
          <a:lstStyle/>
          <a:p>
            <a:r>
              <a:rPr lang="en-US" dirty="0"/>
              <a:t>Outcome of the case</a:t>
            </a:r>
          </a:p>
        </p:txBody>
      </p:sp>
      <p:sp>
        <p:nvSpPr>
          <p:cNvPr id="3" name="Content Placeholder 2">
            <a:extLst>
              <a:ext uri="{FF2B5EF4-FFF2-40B4-BE49-F238E27FC236}">
                <a16:creationId xmlns:a16="http://schemas.microsoft.com/office/drawing/2014/main" id="{4B946F9A-5477-4B25-8D47-6BC5F5E0A803}"/>
              </a:ext>
            </a:extLst>
          </p:cNvPr>
          <p:cNvSpPr>
            <a:spLocks noGrp="1"/>
          </p:cNvSpPr>
          <p:nvPr>
            <p:ph idx="1"/>
          </p:nvPr>
        </p:nvSpPr>
        <p:spPr/>
        <p:txBody>
          <a:bodyPr/>
          <a:lstStyle/>
          <a:p>
            <a:r>
              <a:rPr lang="en-US" dirty="0"/>
              <a:t>On November 12</a:t>
            </a:r>
            <a:r>
              <a:rPr lang="en-US" baseline="30000" dirty="0"/>
              <a:t>th</a:t>
            </a:r>
            <a:r>
              <a:rPr lang="en-US" dirty="0"/>
              <a:t> , 1968 in the supreme court the judges (9-0) was later on found her non – guilty of the crimes. And gave her the right to go back to teaching. </a:t>
            </a:r>
          </a:p>
        </p:txBody>
      </p:sp>
      <p:pic>
        <p:nvPicPr>
          <p:cNvPr id="5122" name="Picture 2" descr="The Warren Court: Its Impact and Importance">
            <a:extLst>
              <a:ext uri="{FF2B5EF4-FFF2-40B4-BE49-F238E27FC236}">
                <a16:creationId xmlns:a16="http://schemas.microsoft.com/office/drawing/2014/main" id="{B6519474-BAFE-480B-B898-6B250B1722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43557" y="3554894"/>
            <a:ext cx="4809830" cy="26935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1947689"/>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5F173-2816-436F-9D38-9D98BF53771F}"/>
              </a:ext>
            </a:extLst>
          </p:cNvPr>
          <p:cNvSpPr>
            <a:spLocks noGrp="1"/>
          </p:cNvSpPr>
          <p:nvPr>
            <p:ph type="title"/>
          </p:nvPr>
        </p:nvSpPr>
        <p:spPr/>
        <p:txBody>
          <a:bodyPr/>
          <a:lstStyle/>
          <a:p>
            <a:r>
              <a:rPr lang="en-US" dirty="0"/>
              <a:t>Summary. </a:t>
            </a:r>
          </a:p>
        </p:txBody>
      </p:sp>
      <p:sp>
        <p:nvSpPr>
          <p:cNvPr id="3" name="Content Placeholder 2">
            <a:extLst>
              <a:ext uri="{FF2B5EF4-FFF2-40B4-BE49-F238E27FC236}">
                <a16:creationId xmlns:a16="http://schemas.microsoft.com/office/drawing/2014/main" id="{D9B36F99-B9C2-4B92-BECA-5C9665088F74}"/>
              </a:ext>
            </a:extLst>
          </p:cNvPr>
          <p:cNvSpPr>
            <a:spLocks noGrp="1"/>
          </p:cNvSpPr>
          <p:nvPr>
            <p:ph idx="1"/>
          </p:nvPr>
        </p:nvSpPr>
        <p:spPr>
          <a:xfrm>
            <a:off x="1282421" y="2052917"/>
            <a:ext cx="8946541" cy="4195481"/>
          </a:xfrm>
        </p:spPr>
        <p:txBody>
          <a:bodyPr/>
          <a:lstStyle/>
          <a:p>
            <a:r>
              <a:rPr lang="en-US" dirty="0"/>
              <a:t>Epperson v. Arkansas is significant because it demanded governments refuse to favor any particular religion or religious theory over another. Governments must maintain a religious neutrality, the Supreme Court said in Epperson.</a:t>
            </a:r>
          </a:p>
        </p:txBody>
      </p:sp>
      <p:pic>
        <p:nvPicPr>
          <p:cNvPr id="6146" name="Picture 2" descr="Richard M. Nixon | The White House">
            <a:extLst>
              <a:ext uri="{FF2B5EF4-FFF2-40B4-BE49-F238E27FC236}">
                <a16:creationId xmlns:a16="http://schemas.microsoft.com/office/drawing/2014/main" id="{CBEDC7DD-2C91-4A2D-A880-4E672C3741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7804" y="3682823"/>
            <a:ext cx="2765244" cy="2765244"/>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4032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4FBEE-7B59-4216-B777-92929C09B886}"/>
              </a:ext>
            </a:extLst>
          </p:cNvPr>
          <p:cNvSpPr>
            <a:spLocks noGrp="1"/>
          </p:cNvSpPr>
          <p:nvPr>
            <p:ph type="title"/>
          </p:nvPr>
        </p:nvSpPr>
        <p:spPr/>
        <p:txBody>
          <a:bodyPr/>
          <a:lstStyle/>
          <a:p>
            <a:r>
              <a:rPr lang="en-US" dirty="0"/>
              <a:t>Internet addresses. </a:t>
            </a:r>
          </a:p>
        </p:txBody>
      </p:sp>
      <p:sp>
        <p:nvSpPr>
          <p:cNvPr id="3" name="Content Placeholder 2">
            <a:extLst>
              <a:ext uri="{FF2B5EF4-FFF2-40B4-BE49-F238E27FC236}">
                <a16:creationId xmlns:a16="http://schemas.microsoft.com/office/drawing/2014/main" id="{48A73657-1EC8-47BF-BEB1-88768904A1AA}"/>
              </a:ext>
            </a:extLst>
          </p:cNvPr>
          <p:cNvSpPr>
            <a:spLocks noGrp="1"/>
          </p:cNvSpPr>
          <p:nvPr>
            <p:ph idx="1"/>
          </p:nvPr>
        </p:nvSpPr>
        <p:spPr/>
        <p:txBody>
          <a:bodyPr/>
          <a:lstStyle/>
          <a:p>
            <a:r>
              <a:rPr lang="en-US" dirty="0">
                <a:hlinkClick r:id="rId2"/>
              </a:rPr>
              <a:t>https://www.oyez.org/cases/1968/7</a:t>
            </a:r>
            <a:endParaRPr lang="en-US" dirty="0"/>
          </a:p>
          <a:p>
            <a:r>
              <a:rPr lang="en-US" dirty="0"/>
              <a:t>Google.com </a:t>
            </a:r>
          </a:p>
        </p:txBody>
      </p:sp>
    </p:spTree>
    <p:extLst>
      <p:ext uri="{BB962C8B-B14F-4D97-AF65-F5344CB8AC3E}">
        <p14:creationId xmlns:p14="http://schemas.microsoft.com/office/powerpoint/2010/main" val="25582503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AF0E4FE378187499E3CD6BA90F50EDA" ma:contentTypeVersion="13" ma:contentTypeDescription="Create a new document." ma:contentTypeScope="" ma:versionID="3294aa27b462381006adb557e7b1eb22">
  <xsd:schema xmlns:xsd="http://www.w3.org/2001/XMLSchema" xmlns:xs="http://www.w3.org/2001/XMLSchema" xmlns:p="http://schemas.microsoft.com/office/2006/metadata/properties" xmlns:ns3="b2f0bc18-c1aa-40f2-9ad6-4e0a181c95fc" xmlns:ns4="297e087a-6a8b-4c6a-9ba1-16ee42be2609" targetNamespace="http://schemas.microsoft.com/office/2006/metadata/properties" ma:root="true" ma:fieldsID="2633f99bc431e89fbb5376dac2370408" ns3:_="" ns4:_="">
    <xsd:import namespace="b2f0bc18-c1aa-40f2-9ad6-4e0a181c95fc"/>
    <xsd:import namespace="297e087a-6a8b-4c6a-9ba1-16ee42be2609"/>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DateTaken"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2f0bc18-c1aa-40f2-9ad6-4e0a181c95f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97e087a-6a8b-4c6a-9ba1-16ee42be260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54FD37D-F616-428D-A862-C65E96FC67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2f0bc18-c1aa-40f2-9ad6-4e0a181c95fc"/>
    <ds:schemaRef ds:uri="297e087a-6a8b-4c6a-9ba1-16ee42be26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14F4AA3-8447-433C-A7AD-DDFC9ED8E72F}">
  <ds:schemaRefs>
    <ds:schemaRef ds:uri="http://schemas.microsoft.com/sharepoint/v3/contenttype/forms"/>
  </ds:schemaRefs>
</ds:datastoreItem>
</file>

<file path=customXml/itemProps3.xml><?xml version="1.0" encoding="utf-8"?>
<ds:datastoreItem xmlns:ds="http://schemas.openxmlformats.org/officeDocument/2006/customXml" ds:itemID="{3E1CDEA5-D073-4519-B46C-4FBA60573CC8}">
  <ds:schemaRefs>
    <ds:schemaRef ds:uri="http://schemas.microsoft.com/office/2006/documentManagement/types"/>
    <ds:schemaRef ds:uri="http://purl.org/dc/elements/1.1/"/>
    <ds:schemaRef ds:uri="http://purl.org/dc/dcmitype/"/>
    <ds:schemaRef ds:uri="http://purl.org/dc/terms/"/>
    <ds:schemaRef ds:uri="http://schemas.microsoft.com/office/2006/metadata/properties"/>
    <ds:schemaRef ds:uri="http://schemas.openxmlformats.org/package/2006/metadata/core-properties"/>
    <ds:schemaRef ds:uri="297e087a-6a8b-4c6a-9ba1-16ee42be2609"/>
    <ds:schemaRef ds:uri="http://schemas.microsoft.com/office/infopath/2007/PartnerControls"/>
    <ds:schemaRef ds:uri="b2f0bc18-c1aa-40f2-9ad6-4e0a181c95fc"/>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Ion</Template>
  <TotalTime>23</TotalTime>
  <Words>218</Words>
  <Application>Microsoft Office PowerPoint</Application>
  <PresentationFormat>Widescreen</PresentationFormat>
  <Paragraphs>15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Century Gothic</vt:lpstr>
      <vt:lpstr>Wingdings 3</vt:lpstr>
      <vt:lpstr>Ion</vt:lpstr>
      <vt:lpstr>Benjamin Beardsley  3/23/22</vt:lpstr>
      <vt:lpstr>Date of the case </vt:lpstr>
      <vt:lpstr>Case Background Information</vt:lpstr>
      <vt:lpstr>Main case facts</vt:lpstr>
      <vt:lpstr>Outcome of the case</vt:lpstr>
      <vt:lpstr>Summary. </vt:lpstr>
      <vt:lpstr>Internet addresses.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Benjamin Beardsley  3/23/22</dc:title>
  <dc:creator>Beardsley, Benjamin</dc:creator>
  <cp:lastModifiedBy>Beardsley, Benjamin</cp:lastModifiedBy>
  <cp:revision>1</cp:revision>
  <dcterms:created xsi:type="dcterms:W3CDTF">2022-03-23T16:53:41Z</dcterms:created>
  <dcterms:modified xsi:type="dcterms:W3CDTF">2022-03-23T17:17:24Z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0x0101008AF0E4FE378187499E3CD6BA90F50EDA</vt:lpwstr>
  </property>
</Properties>
</file>